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70" r:id="rId2"/>
    <p:sldId id="271" r:id="rId3"/>
    <p:sldId id="257" r:id="rId4"/>
    <p:sldId id="258" r:id="rId5"/>
    <p:sldId id="259" r:id="rId6"/>
    <p:sldId id="260" r:id="rId7"/>
    <p:sldId id="261" r:id="rId8"/>
    <p:sldId id="268" r:id="rId9"/>
    <p:sldId id="274" r:id="rId10"/>
    <p:sldId id="262" r:id="rId11"/>
    <p:sldId id="275" r:id="rId12"/>
    <p:sldId id="276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256E9B-7EB8-4F42-BCBA-C76F01CCC524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57DDF8-21E2-4AFD-9978-17AA393580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latin typeface="Arial" charset="0"/>
              </a:rPr>
              <a:t>EU Peníze školám	                                       Inovace ve vzdělávání na naší škole ZŠ Studánka</a:t>
            </a: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2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AECAD-B49C-4AEB-8721-CEFFB3528743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3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76740-947D-48B6-8AAA-B8C951110F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C6FD5-8B25-4413-84E9-F8112E549A01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CB4DE-0FCC-4CED-8E70-F906633C21B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DEDA1-9952-48E5-BDFE-69FD44BA1994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AE64C-E16B-431F-9CCD-2F014C088D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A813F3-70B3-48D6-828B-9A1806B3793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08E6E3-B5F0-44AC-A5F6-486D3BA4F6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E6926-9316-4AA1-8894-38CFAF765A6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7DF67-9C39-4149-A58C-8867B0BFE54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1A94C-0FAB-4149-B038-3D1A55505782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EE062-818C-4C22-AA1C-DAEE427B4C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BD3D1-1F46-4EF8-8D32-1B213E510BB7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95784-29F8-4304-8613-F856FD7F8A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D060F6-D195-4B22-AA07-49E10ECC29BA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871898-093A-46B4-ADC4-89D63008F8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742EE-3EFD-4F6D-8FB0-6A91F6F8102E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E6293-811C-4547-A537-1606386A575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Přímá spojovací čára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DC263D-0BD2-4C2C-9F64-E1DC4454F07C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5ABB62-1006-4DD5-9878-C7A06B0372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2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274136-BA93-45EB-8653-CD19FD1377F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D6C4CF-23C7-4EA4-8BFC-855E2A09AC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8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4B781C-E1FC-4FF4-A9D1-00C1758E7956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B2E8BE-9A78-47A1-BE0A-312FD8DDAB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0" r:id="rId4"/>
    <p:sldLayoutId id="2147483831" r:id="rId5"/>
    <p:sldLayoutId id="2147483838" r:id="rId6"/>
    <p:sldLayoutId id="2147483832" r:id="rId7"/>
    <p:sldLayoutId id="2147483839" r:id="rId8"/>
    <p:sldLayoutId id="2147483840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moconline.cz/" TargetMode="External"/><Relationship Id="rId2" Type="http://schemas.openxmlformats.org/officeDocument/2006/relationships/hyperlink" Target="http://www.horkalinka.n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horks-linka.saferinternet.cz/" TargetMode="External"/><Relationship Id="rId4" Type="http://schemas.openxmlformats.org/officeDocument/2006/relationships/hyperlink" Target="http://www.e-nebezpeci.net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584325" y="6237288"/>
            <a:ext cx="5975350" cy="381000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7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/>
          </a:p>
        </p:txBody>
      </p:sp>
      <p:sp>
        <p:nvSpPr>
          <p:cNvPr id="8198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9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09728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7" name="Rectangle 116"/>
          <p:cNvSpPr>
            <a:spLocks noChangeArrowheads="1"/>
          </p:cNvSpPr>
          <p:nvPr/>
        </p:nvSpPr>
        <p:spPr bwMode="auto">
          <a:xfrm>
            <a:off x="395288" y="2871788"/>
            <a:ext cx="8497887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VY_32_INOVACE_13_SADA9_MAC_6ROC</a:t>
            </a:r>
            <a:endParaRPr lang="cs-CZ" sz="1400" b="1" dirty="0"/>
          </a:p>
          <a:p>
            <a:pPr algn="ctr"/>
            <a:r>
              <a:rPr lang="cs-CZ" sz="1400" b="1" dirty="0"/>
              <a:t>Vzdělávací oblast: Informační a komunikační technologie</a:t>
            </a:r>
          </a:p>
          <a:p>
            <a:pPr algn="ctr"/>
            <a:r>
              <a:rPr lang="cs-CZ" sz="1400" b="1" dirty="0" smtClean="0"/>
              <a:t>Vzdělávací obor: Počítače</a:t>
            </a:r>
            <a:endParaRPr lang="cs-CZ" sz="1400" b="1" dirty="0"/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8218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365104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cs-CZ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cs-CZ" dirty="0"/>
          </a:p>
        </p:txBody>
      </p:sp>
      <p:sp>
        <p:nvSpPr>
          <p:cNvPr id="15364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16389" name="Obdélník 4"/>
          <p:cNvSpPr>
            <a:spLocks noChangeArrowheads="1"/>
          </p:cNvSpPr>
          <p:nvPr/>
        </p:nvSpPr>
        <p:spPr bwMode="auto">
          <a:xfrm>
            <a:off x="250825" y="1268413"/>
            <a:ext cx="6607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8" name="Zaoblený obdélníkový popisek 7"/>
          <p:cNvSpPr/>
          <p:nvPr/>
        </p:nvSpPr>
        <p:spPr>
          <a:xfrm>
            <a:off x="395288" y="404813"/>
            <a:ext cx="5113337" cy="158432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/>
              <a:t>Máš profil na </a:t>
            </a:r>
            <a:r>
              <a:rPr lang="cs-CZ" sz="3200" dirty="0" err="1"/>
              <a:t>Facebooku</a:t>
            </a:r>
            <a:r>
              <a:rPr lang="cs-CZ" sz="3200" dirty="0" smtClean="0"/>
              <a:t>?</a:t>
            </a:r>
            <a:endParaRPr lang="cs-CZ" sz="3200" dirty="0"/>
          </a:p>
        </p:txBody>
      </p:sp>
      <p:sp>
        <p:nvSpPr>
          <p:cNvPr id="7" name="Zaoblený obdélníkový popisek 6"/>
          <p:cNvSpPr/>
          <p:nvPr/>
        </p:nvSpPr>
        <p:spPr>
          <a:xfrm>
            <a:off x="3419475" y="2349500"/>
            <a:ext cx="5113338" cy="158432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Dodržuješ </a:t>
            </a:r>
            <a:r>
              <a:rPr lang="cs-CZ" sz="3200" dirty="0"/>
              <a:t>tyto  pravidla?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3200" dirty="0"/>
          </a:p>
        </p:txBody>
      </p:sp>
      <p:sp>
        <p:nvSpPr>
          <p:cNvPr id="9" name="Zaoblený obdélníkový popisek 8"/>
          <p:cNvSpPr/>
          <p:nvPr/>
        </p:nvSpPr>
        <p:spPr>
          <a:xfrm>
            <a:off x="395288" y="4437063"/>
            <a:ext cx="5113337" cy="158432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/>
              <a:t>Vymyslíš i jiná pravidla?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7" grpId="0" animBg="1"/>
      <p:bldP spid="7" grpId="1" animBg="1"/>
      <p:bldP spid="9" grpId="0" animBg="1"/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řešení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467600" cy="4873625"/>
          </a:xfrm>
        </p:spPr>
        <p:txBody>
          <a:bodyPr/>
          <a:lstStyle/>
          <a:p>
            <a:r>
              <a:rPr lang="cs-CZ" sz="3600" dirty="0" smtClean="0"/>
              <a:t>Intervence</a:t>
            </a:r>
          </a:p>
          <a:p>
            <a:r>
              <a:rPr lang="cs-CZ" sz="3600" dirty="0" smtClean="0"/>
              <a:t>Horká linka- </a:t>
            </a:r>
            <a:r>
              <a:rPr lang="cs-CZ" sz="3600" dirty="0" smtClean="0">
                <a:hlinkClick r:id="rId2"/>
              </a:rPr>
              <a:t>www.</a:t>
            </a:r>
            <a:r>
              <a:rPr lang="cs-CZ" sz="3600" dirty="0" err="1" smtClean="0">
                <a:hlinkClick r:id="rId2"/>
              </a:rPr>
              <a:t>horkalinka.net</a:t>
            </a:r>
            <a:endParaRPr lang="cs-CZ" sz="3600" dirty="0" smtClean="0"/>
          </a:p>
          <a:p>
            <a:r>
              <a:rPr lang="cs-CZ" sz="3600" dirty="0" smtClean="0"/>
              <a:t>Hlášení přímo na </a:t>
            </a:r>
            <a:r>
              <a:rPr lang="cs-CZ" sz="3600" dirty="0" err="1" smtClean="0"/>
              <a:t>facebook.com</a:t>
            </a:r>
            <a:endParaRPr lang="cs-CZ" sz="3600" dirty="0" smtClean="0"/>
          </a:p>
          <a:p>
            <a:pPr>
              <a:buNone/>
            </a:pPr>
            <a:r>
              <a:rPr lang="cs-CZ" sz="3600" dirty="0" smtClean="0"/>
              <a:t>Report </a:t>
            </a:r>
            <a:r>
              <a:rPr lang="cs-CZ" sz="3600" dirty="0" err="1" smtClean="0"/>
              <a:t>button</a:t>
            </a:r>
            <a:endParaRPr lang="cs-CZ" sz="3600" dirty="0" smtClean="0"/>
          </a:p>
          <a:p>
            <a:pPr>
              <a:buNone/>
            </a:pPr>
            <a:r>
              <a:rPr lang="cs-CZ" sz="3600" dirty="0" smtClean="0"/>
              <a:t>Kontaktní formulář</a:t>
            </a:r>
          </a:p>
          <a:p>
            <a:pPr>
              <a:buNone/>
            </a:pPr>
            <a:r>
              <a:rPr lang="cs-CZ" sz="3600" dirty="0" smtClean="0"/>
              <a:t>Další- </a:t>
            </a:r>
            <a:r>
              <a:rPr lang="cs-CZ" sz="3600" dirty="0" smtClean="0">
                <a:hlinkClick r:id="rId3"/>
              </a:rPr>
              <a:t>www.</a:t>
            </a:r>
            <a:r>
              <a:rPr lang="cs-CZ" sz="3600" dirty="0" err="1" smtClean="0">
                <a:hlinkClick r:id="rId3"/>
              </a:rPr>
              <a:t>pomoconline.cz</a:t>
            </a:r>
            <a:r>
              <a:rPr lang="cs-CZ" sz="3600" dirty="0" smtClean="0"/>
              <a:t>, </a:t>
            </a:r>
            <a:r>
              <a:rPr lang="cs-CZ" sz="3600" dirty="0" smtClean="0">
                <a:hlinkClick r:id="rId4"/>
              </a:rPr>
              <a:t>www.e-</a:t>
            </a:r>
            <a:r>
              <a:rPr lang="cs-CZ" sz="3600" dirty="0" err="1" smtClean="0">
                <a:hlinkClick r:id="rId4"/>
              </a:rPr>
              <a:t>nebezpeci.net</a:t>
            </a:r>
            <a:r>
              <a:rPr lang="cs-CZ" sz="3600" dirty="0" smtClean="0"/>
              <a:t>, </a:t>
            </a:r>
            <a:r>
              <a:rPr lang="cs-CZ" sz="3600" dirty="0" smtClean="0">
                <a:hlinkClick r:id="rId5"/>
              </a:rPr>
              <a:t>www.</a:t>
            </a:r>
            <a:r>
              <a:rPr lang="cs-CZ" sz="3600" dirty="0" err="1" smtClean="0">
                <a:hlinkClick r:id="rId5"/>
              </a:rPr>
              <a:t>horks</a:t>
            </a:r>
            <a:r>
              <a:rPr lang="cs-CZ" sz="3600" dirty="0" smtClean="0">
                <a:hlinkClick r:id="rId5"/>
              </a:rPr>
              <a:t>-linka.</a:t>
            </a:r>
            <a:r>
              <a:rPr lang="cs-CZ" sz="3600" dirty="0" err="1" smtClean="0">
                <a:hlinkClick r:id="rId5"/>
              </a:rPr>
              <a:t>saferinternet.cz</a:t>
            </a:r>
            <a:endParaRPr lang="cs-CZ" sz="3600" dirty="0" smtClean="0"/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4000" smtClean="0"/>
          </a:p>
          <a:p>
            <a:pPr eaLnBrk="1" hangingPunct="1"/>
            <a:endParaRPr lang="cs-CZ" sz="4000" smtClean="0"/>
          </a:p>
          <a:p>
            <a:pPr algn="ctr" eaLnBrk="1" hangingPunct="1"/>
            <a:r>
              <a:rPr lang="cs-CZ" sz="4000" smtClean="0"/>
              <a:t>Děkuji za pozornost</a:t>
            </a:r>
          </a:p>
        </p:txBody>
      </p:sp>
      <p:sp>
        <p:nvSpPr>
          <p:cNvPr id="1741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zápatí 2"/>
          <p:cNvSpPr>
            <a:spLocks noGrp="1"/>
          </p:cNvSpPr>
          <p:nvPr>
            <p:ph type="ftr" sz="quarter" idx="12"/>
          </p:nvPr>
        </p:nvSpPr>
        <p:spPr>
          <a:xfrm>
            <a:off x="1601788" y="6021388"/>
            <a:ext cx="5940425" cy="384175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eaLnBrk="1" hangingPunct="1">
              <a:defRPr/>
            </a:pPr>
            <a:r>
              <a:rPr lang="cs-CZ" sz="1400" b="1" dirty="0" smtClean="0">
                <a:solidFill>
                  <a:schemeClr val="tx1"/>
                </a:solidFill>
              </a:rPr>
              <a:t>Název: bezpečný internet aneb buď online ve skutečném světě 1- rizika, prevence, řešení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Jana </a:t>
            </a:r>
            <a:r>
              <a:rPr lang="cs-CZ" sz="1400" b="1" dirty="0" err="1" smtClean="0">
                <a:solidFill>
                  <a:schemeClr val="tx1"/>
                </a:solidFill>
              </a:rPr>
              <a:t>Macíková</a:t>
            </a:r>
            <a:r>
              <a:rPr lang="cs-CZ" sz="1400" b="1" dirty="0" smtClean="0">
                <a:solidFill>
                  <a:schemeClr val="tx1"/>
                </a:solidFill>
              </a:rPr>
              <a:t/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Datum: 7. 11. 2012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Prezentace slouží jako výukový materiál pro žáky 6. ročníku ZŠ. Jejím cílem je upozornění na rizika spojená s užíváním internetu, jejich prevence a řešení.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Žáci se seznámili s pojmy </a:t>
            </a:r>
            <a:r>
              <a:rPr lang="cs-CZ" sz="1400" b="1" dirty="0" err="1" smtClean="0">
                <a:solidFill>
                  <a:schemeClr val="tx1"/>
                </a:solidFill>
              </a:rPr>
              <a:t>kyberšikana</a:t>
            </a:r>
            <a:r>
              <a:rPr lang="cs-CZ" sz="1400" b="1" dirty="0" smtClean="0">
                <a:solidFill>
                  <a:schemeClr val="tx1"/>
                </a:solidFill>
              </a:rPr>
              <a:t>, </a:t>
            </a:r>
            <a:r>
              <a:rPr lang="cs-CZ" sz="1400" b="1" dirty="0" err="1" smtClean="0">
                <a:solidFill>
                  <a:schemeClr val="tx1"/>
                </a:solidFill>
              </a:rPr>
              <a:t>stalking</a:t>
            </a:r>
            <a:r>
              <a:rPr lang="cs-CZ" sz="1400" b="1" dirty="0" smtClean="0">
                <a:solidFill>
                  <a:schemeClr val="tx1"/>
                </a:solidFill>
              </a:rPr>
              <a:t> a </a:t>
            </a:r>
            <a:r>
              <a:rPr lang="cs-CZ" sz="1400" b="1" dirty="0" err="1" smtClean="0">
                <a:solidFill>
                  <a:schemeClr val="tx1"/>
                </a:solidFill>
              </a:rPr>
              <a:t>grooming</a:t>
            </a:r>
            <a:r>
              <a:rPr lang="cs-CZ" sz="1400" b="1" dirty="0" smtClean="0">
                <a:solidFill>
                  <a:schemeClr val="tx1"/>
                </a:solidFill>
              </a:rPr>
              <a:t>. Diskutovali jsme o těchto problémech. Definovali jsme si bezpečné chování na sociálních sítích.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Bezpečný internet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cs-CZ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cs-CZ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cs-CZ" sz="4000" dirty="0" smtClean="0"/>
              <a:t> </a:t>
            </a:r>
            <a:r>
              <a:rPr lang="cs-CZ" sz="4800" dirty="0" smtClean="0"/>
              <a:t>ANEB BUĎ ONLINE VE SKUTEČNÉM SVĚTĚ 1</a:t>
            </a:r>
            <a:br>
              <a:rPr lang="cs-CZ" sz="4800" dirty="0" smtClean="0"/>
            </a:br>
            <a:r>
              <a:rPr lang="cs-CZ" sz="3600" dirty="0" smtClean="0"/>
              <a:t>rizika, prevence, řešení</a:t>
            </a:r>
            <a:endParaRPr lang="cs-CZ" sz="4000" dirty="0"/>
          </a:p>
        </p:txBody>
      </p:sp>
      <p:sp>
        <p:nvSpPr>
          <p:cNvPr id="10244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5400" b="1" dirty="0" smtClean="0"/>
              <a:t>Rizika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3200" b="1" dirty="0" smtClean="0"/>
          </a:p>
          <a:p>
            <a:pPr eaLnBrk="1" hangingPunct="1"/>
            <a:endParaRPr lang="cs-CZ" sz="3200" b="1" dirty="0" smtClean="0"/>
          </a:p>
          <a:p>
            <a:pPr eaLnBrk="1" hangingPunct="1"/>
            <a:r>
              <a:rPr lang="cs-CZ" sz="3200" b="1" dirty="0" err="1" smtClean="0"/>
              <a:t>Kyberšikana</a:t>
            </a:r>
            <a:r>
              <a:rPr lang="cs-CZ" sz="3200" b="1" dirty="0" smtClean="0"/>
              <a:t>,</a:t>
            </a:r>
          </a:p>
          <a:p>
            <a:pPr eaLnBrk="1" hangingPunct="1"/>
            <a:r>
              <a:rPr lang="cs-CZ" sz="3200" b="1" dirty="0" err="1" smtClean="0"/>
              <a:t>Stalking</a:t>
            </a:r>
            <a:r>
              <a:rPr lang="cs-CZ" sz="3200" b="1" dirty="0" smtClean="0"/>
              <a:t>,</a:t>
            </a:r>
            <a:endParaRPr lang="cs-CZ" sz="2600" b="1" dirty="0" smtClean="0"/>
          </a:p>
          <a:p>
            <a:pPr eaLnBrk="1" hangingPunct="1"/>
            <a:r>
              <a:rPr lang="cs-CZ" sz="3200" b="1" dirty="0" err="1" smtClean="0"/>
              <a:t>Grooming</a:t>
            </a:r>
            <a:r>
              <a:rPr lang="cs-CZ" sz="3200" b="1" dirty="0" smtClean="0"/>
              <a:t>,</a:t>
            </a:r>
          </a:p>
          <a:p>
            <a:pPr eaLnBrk="1" hangingPunct="1"/>
            <a:r>
              <a:rPr lang="cs-CZ" sz="3200" b="1" dirty="0" smtClean="0"/>
              <a:t>a další …</a:t>
            </a:r>
          </a:p>
          <a:p>
            <a:pPr eaLnBrk="1" hangingPunct="1">
              <a:buFont typeface="Wingdings" pitchFamily="2" charset="2"/>
              <a:buNone/>
            </a:pPr>
            <a:endParaRPr lang="cs-CZ" sz="3200" b="1" dirty="0" smtClean="0"/>
          </a:p>
        </p:txBody>
      </p:sp>
      <p:sp>
        <p:nvSpPr>
          <p:cNvPr id="1126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9" name="Zaoblený obdélníkový popisek 8"/>
          <p:cNvSpPr/>
          <p:nvPr/>
        </p:nvSpPr>
        <p:spPr>
          <a:xfrm>
            <a:off x="4787900" y="1700213"/>
            <a:ext cx="3529013" cy="26654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Znáš tato rizika? Jaká znáš další?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5400" b="1" dirty="0" err="1" smtClean="0"/>
              <a:t>kyberšikana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cs-CZ" sz="4000" dirty="0" smtClean="0"/>
              <a:t>Šikana versus </a:t>
            </a:r>
            <a:r>
              <a:rPr lang="cs-CZ" sz="4000" dirty="0" err="1" smtClean="0"/>
              <a:t>kyberšikana</a:t>
            </a:r>
            <a:endParaRPr lang="cs-CZ" sz="4000" dirty="0" smtClean="0"/>
          </a:p>
          <a:p>
            <a:r>
              <a:rPr lang="cs-CZ" sz="4000" dirty="0" smtClean="0"/>
              <a:t>Není nutnost opakovaného útoku</a:t>
            </a:r>
          </a:p>
          <a:p>
            <a:r>
              <a:rPr lang="cs-CZ" sz="4000" dirty="0" smtClean="0"/>
              <a:t>Publikem je kdokoliv na světě</a:t>
            </a:r>
          </a:p>
          <a:p>
            <a:r>
              <a:rPr lang="cs-CZ" sz="4000" dirty="0" smtClean="0"/>
              <a:t>Obětí je kdokoliv na světě</a:t>
            </a:r>
          </a:p>
          <a:p>
            <a:r>
              <a:rPr lang="cs-CZ" sz="4000" dirty="0" smtClean="0"/>
              <a:t>Anonymní agresor</a:t>
            </a:r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</p:txBody>
      </p:sp>
      <p:sp>
        <p:nvSpPr>
          <p:cNvPr id="1229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6" name="Zaoblený obdélníkový popisek 5"/>
          <p:cNvSpPr/>
          <p:nvPr/>
        </p:nvSpPr>
        <p:spPr>
          <a:xfrm>
            <a:off x="4860032" y="188640"/>
            <a:ext cx="3527723" cy="1368425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Už jste se s tím setkali?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5400" dirty="0" smtClean="0"/>
              <a:t>STALKING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95288" y="1052513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cs-CZ" sz="4000" dirty="0" smtClean="0"/>
          </a:p>
          <a:p>
            <a:pPr>
              <a:buNone/>
            </a:pPr>
            <a:r>
              <a:rPr lang="cs-CZ" sz="4000" dirty="0" smtClean="0"/>
              <a:t>= dlouhodobé pronásledování</a:t>
            </a:r>
          </a:p>
          <a:p>
            <a:pPr>
              <a:buNone/>
            </a:pPr>
            <a:r>
              <a:rPr lang="cs-CZ" sz="4000" dirty="0" smtClean="0"/>
              <a:t>- Vyhrožování</a:t>
            </a:r>
          </a:p>
          <a:p>
            <a:pPr>
              <a:buNone/>
            </a:pPr>
            <a:r>
              <a:rPr lang="cs-CZ" sz="4000" dirty="0" smtClean="0"/>
              <a:t>- Neustálý kontakt </a:t>
            </a:r>
          </a:p>
          <a:p>
            <a:pPr eaLnBrk="1" hangingPunct="1"/>
            <a:endParaRPr lang="cs-CZ" dirty="0" smtClean="0"/>
          </a:p>
        </p:txBody>
      </p:sp>
      <p:sp>
        <p:nvSpPr>
          <p:cNvPr id="13316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6" name="Zaoblený obdélníkový popisek 5"/>
          <p:cNvSpPr/>
          <p:nvPr/>
        </p:nvSpPr>
        <p:spPr>
          <a:xfrm>
            <a:off x="2771775" y="4149725"/>
            <a:ext cx="5113338" cy="180022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Máš s tím zkušenost? Znáš někoho, kdo má?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31150" cy="1498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8800" b="1" dirty="0" err="1" smtClean="0"/>
              <a:t>grooming</a:t>
            </a:r>
            <a:endParaRPr lang="cs-CZ" sz="8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7467600" cy="4873625"/>
          </a:xfrm>
        </p:spPr>
        <p:txBody>
          <a:bodyPr/>
          <a:lstStyle/>
          <a:p>
            <a:r>
              <a:rPr lang="cs-CZ" sz="3600" dirty="0" err="1" smtClean="0"/>
              <a:t>Kybergrooming</a:t>
            </a:r>
            <a:endParaRPr lang="cs-CZ" sz="3600" dirty="0" smtClean="0"/>
          </a:p>
          <a:p>
            <a:r>
              <a:rPr lang="cs-CZ" sz="3600" dirty="0" smtClean="0"/>
              <a:t>Vzbuzení falešné důvěry za účelem osobního setkání</a:t>
            </a:r>
          </a:p>
          <a:p>
            <a:r>
              <a:rPr lang="cs-CZ" sz="3600" dirty="0" smtClean="0"/>
              <a:t>Cíl setkání: pohlavní zneužití</a:t>
            </a:r>
          </a:p>
          <a:p>
            <a:r>
              <a:rPr lang="cs-CZ" sz="3600" dirty="0" smtClean="0"/>
              <a:t>Zaměřeno na děti a ženy</a:t>
            </a:r>
          </a:p>
          <a:p>
            <a:r>
              <a:rPr lang="cs-CZ" sz="3600" dirty="0" smtClean="0"/>
              <a:t>Vyhrožování- zveřejnění intimních fotografií</a:t>
            </a:r>
          </a:p>
          <a:p>
            <a:pPr eaLnBrk="1" hangingPunct="1"/>
            <a:endParaRPr lang="cs-CZ" dirty="0" smtClean="0"/>
          </a:p>
        </p:txBody>
      </p:sp>
      <p:sp>
        <p:nvSpPr>
          <p:cNvPr id="14340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7200" dirty="0" smtClean="0"/>
              <a:t>prevence</a:t>
            </a:r>
            <a:endParaRPr lang="cs-CZ" sz="72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cs-CZ" sz="3600" dirty="0" err="1" smtClean="0"/>
              <a:t>Neschromažďovat</a:t>
            </a:r>
            <a:r>
              <a:rPr lang="cs-CZ" sz="3600" dirty="0" smtClean="0"/>
              <a:t> citlivé údaje</a:t>
            </a:r>
          </a:p>
          <a:p>
            <a:r>
              <a:rPr lang="cs-CZ" sz="3600" dirty="0" smtClean="0"/>
              <a:t>Zneužití informací</a:t>
            </a:r>
          </a:p>
          <a:p>
            <a:r>
              <a:rPr lang="cs-CZ" sz="3600" dirty="0" smtClean="0"/>
              <a:t>Zabezpečení profilu na </a:t>
            </a:r>
            <a:r>
              <a:rPr lang="cs-CZ" sz="3600" dirty="0" err="1" smtClean="0"/>
              <a:t>fb</a:t>
            </a:r>
            <a:endParaRPr lang="cs-CZ" sz="3600" dirty="0" smtClean="0"/>
          </a:p>
          <a:p>
            <a:r>
              <a:rPr lang="cs-CZ" sz="3600" dirty="0" smtClean="0"/>
              <a:t>Zabránění označení osoby na fotografiích</a:t>
            </a:r>
          </a:p>
          <a:p>
            <a:r>
              <a:rPr lang="cs-CZ" sz="3600" dirty="0" smtClean="0"/>
              <a:t>Přátelit se pouze s opravdovými přáteli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3600" dirty="0" smtClean="0"/>
              <a:t>BEZPEČNÉ CHOVÁNÍ NA SOCIÁLNÍCH SÍTÍCH</a:t>
            </a:r>
            <a:endParaRPr lang="cs-CZ" sz="3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cs-CZ" sz="3600" dirty="0" smtClean="0"/>
          </a:p>
          <a:p>
            <a:r>
              <a:rPr lang="cs-CZ" sz="3600" dirty="0" smtClean="0"/>
              <a:t>Bezpečnostní nastavení</a:t>
            </a:r>
          </a:p>
          <a:p>
            <a:r>
              <a:rPr lang="cs-CZ" sz="3600" dirty="0" smtClean="0"/>
              <a:t>Neprozrazuj příliš</a:t>
            </a:r>
          </a:p>
          <a:p>
            <a:r>
              <a:rPr lang="cs-CZ" sz="3600" dirty="0" smtClean="0"/>
              <a:t>Zůstaň nedůvěřivý</a:t>
            </a:r>
          </a:p>
          <a:p>
            <a:r>
              <a:rPr lang="cs-CZ" sz="3600" dirty="0" smtClean="0"/>
              <a:t>Pozor na osobní setkání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rkýř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291</TotalTime>
  <Words>434</Words>
  <Application>Microsoft Office PowerPoint</Application>
  <PresentationFormat>Předvádění na obrazovce (4:3)</PresentationFormat>
  <Paragraphs>88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Arkýř</vt:lpstr>
      <vt:lpstr>Snímek 1</vt:lpstr>
      <vt:lpstr>Název: bezpečný internet aneb buď online ve skutečném světě 1- rizika, prevence, řešení Autor: Mgr. Jana Macíková Datum: 7. 11. 2012 Stručná anotace: Prezentace slouží jako výukový materiál pro žáky 6. ročníku ZŠ. Jejím cílem je upozornění na rizika spojená s užíváním internetu, jejich prevence a řešení. Metodické zhodnocení: Žáci se seznámili s pojmy kyberšikana, stalking a grooming. Diskutovali jsme o těchto problémech. Definovali jsme si bezpečné chování na sociálních sítích. </vt:lpstr>
      <vt:lpstr>Bezpečný internet</vt:lpstr>
      <vt:lpstr>Rizika</vt:lpstr>
      <vt:lpstr>kyberšikana</vt:lpstr>
      <vt:lpstr>STALKING</vt:lpstr>
      <vt:lpstr>grooming</vt:lpstr>
      <vt:lpstr>prevence</vt:lpstr>
      <vt:lpstr>BEZPEČNÉ CHOVÁNÍ NA SOCIÁLNÍCH SÍTÍCH</vt:lpstr>
      <vt:lpstr>Snímek 10</vt:lpstr>
      <vt:lpstr>řešení</vt:lpstr>
      <vt:lpstr>Snímek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</dc:title>
  <dc:creator>Daňková  Kamila</dc:creator>
  <cp:lastModifiedBy>cevorovaa</cp:lastModifiedBy>
  <cp:revision>37</cp:revision>
  <dcterms:created xsi:type="dcterms:W3CDTF">2011-05-12T06:47:05Z</dcterms:created>
  <dcterms:modified xsi:type="dcterms:W3CDTF">2014-09-04T06:11:51Z</dcterms:modified>
</cp:coreProperties>
</file>