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70" r:id="rId2"/>
    <p:sldId id="271" r:id="rId3"/>
    <p:sldId id="272" r:id="rId4"/>
    <p:sldId id="274" r:id="rId5"/>
    <p:sldId id="275" r:id="rId6"/>
    <p:sldId id="273" r:id="rId7"/>
    <p:sldId id="276" r:id="rId8"/>
    <p:sldId id="269" r:id="rId9"/>
    <p:sldId id="277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8D87B-093B-468D-9763-C27610C9D2FC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E9E0DD-91B0-4A5A-ADB8-E2A8C9BB50B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cs-CZ" smtClean="0">
                <a:latin typeface="Arial" charset="0"/>
              </a:rPr>
              <a:t>EU Peníze školám	                                       Inovace ve vzdělávání na naší škole ZŠ Studánka</a:t>
            </a: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Obdélník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Elipsa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22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6478A-DC96-4ADA-8F26-92D1DDC2B22F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23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4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1D1D5-057C-4C2E-B383-A0764B38093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7DD2-E647-4428-BCA6-ADDBB772D788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4FC7F-9F40-4617-9092-BAC80467646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30775-E779-491E-AE1A-E1FE564324B1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F7392-3CF1-4FE1-9C4F-46959C540F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AE2DEFF-B4E6-4CD1-8100-B869CDA01894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5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86EED1D-3C5F-4C39-8F4F-8C6BDE4589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bdélník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Elipsa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Elipsa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Elipsa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20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9206B-2F62-40D2-B27B-445604F800B5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21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92648-D2EB-461A-AC82-3A184A3CB8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BBE0E-7241-4C64-924B-BEA577629F8B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3DF4D-16C0-4F69-86A2-7DCF5F2994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7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A70EA-E81C-4FC0-A5CE-D92864F5F866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A078F-2FA3-485C-A43E-7FC7A4D8C34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59BAFE-6BC2-4233-9A90-06B8CC7D7E89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BDF9C76-8F64-4437-9981-09B3E2466D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AAA27-2D45-4FC8-8967-2CA7B95D7AAB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CC9DC-BA9E-4F2C-BCEB-43039B4D13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Přímá spojovací čára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élník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D4E8F5-9CB8-41CC-9446-30E42215CA7E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13" name="Zástupný symbol pro číslo snímku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32C8C9-6330-4AE7-A1E5-C2FE0A00F7D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Elipsa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élník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2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335A02A-59DA-4FE2-8F8D-40D15D6D3A8B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13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8F0CB87-DA02-45C5-99D9-6D78724F67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28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32332C-A132-46E3-A7A7-FD790B9192DF}" type="datetimeFigureOut">
              <a:rPr lang="cs-CZ"/>
              <a:pPr>
                <a:defRPr/>
              </a:pPr>
              <a:t>4.9.2014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C4312F-7F4B-45D9-8151-78F9F63EC9F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0" r:id="rId4"/>
    <p:sldLayoutId id="2147483831" r:id="rId5"/>
    <p:sldLayoutId id="2147483838" r:id="rId6"/>
    <p:sldLayoutId id="2147483832" r:id="rId7"/>
    <p:sldLayoutId id="2147483839" r:id="rId8"/>
    <p:sldLayoutId id="2147483840" r:id="rId9"/>
    <p:sldLayoutId id="2147483833" r:id="rId10"/>
    <p:sldLayoutId id="214748383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584325" y="6237288"/>
            <a:ext cx="5975350" cy="381000"/>
          </a:xfrm>
        </p:spPr>
        <p:txBody>
          <a:bodyPr/>
          <a:lstStyle/>
          <a:p>
            <a:pPr algn="r">
              <a:defRPr/>
            </a:pP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charset="0"/>
              </a:rPr>
              <a:t>Macíková</a:t>
            </a:r>
            <a:endParaRPr lang="cs-CZ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8197" name="Rectangle 58"/>
          <p:cNvSpPr>
            <a:spLocks noChangeArrowheads="1"/>
          </p:cNvSpPr>
          <p:nvPr/>
        </p:nvSpPr>
        <p:spPr bwMode="auto">
          <a:xfrm>
            <a:off x="468313" y="3011488"/>
            <a:ext cx="8424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cs-CZ"/>
          </a:p>
        </p:txBody>
      </p:sp>
      <p:sp>
        <p:nvSpPr>
          <p:cNvPr id="8198" name="Rectangle 59"/>
          <p:cNvSpPr>
            <a:spLocks noChangeArrowheads="1"/>
          </p:cNvSpPr>
          <p:nvPr/>
        </p:nvSpPr>
        <p:spPr bwMode="auto">
          <a:xfrm>
            <a:off x="0" y="397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8199" name="Rectangle 64"/>
          <p:cNvSpPr>
            <a:spLocks noChangeArrowheads="1"/>
          </p:cNvSpPr>
          <p:nvPr/>
        </p:nvSpPr>
        <p:spPr bwMode="auto">
          <a:xfrm>
            <a:off x="611188" y="1122363"/>
            <a:ext cx="69135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/>
              <a:t>Tento materiál byl vytvořen v rámci projektu  Operačního programu Vzdělávání pro konkurenceschopnost.</a:t>
            </a:r>
          </a:p>
        </p:txBody>
      </p:sp>
      <p:graphicFrame>
        <p:nvGraphicFramePr>
          <p:cNvPr id="2165" name="Group 117"/>
          <p:cNvGraphicFramePr>
            <a:graphicFrameLocks noGrp="1"/>
          </p:cNvGraphicFramePr>
          <p:nvPr/>
        </p:nvGraphicFramePr>
        <p:xfrm>
          <a:off x="611188" y="1700213"/>
          <a:ext cx="6837362" cy="1097280"/>
        </p:xfrm>
        <a:graphic>
          <a:graphicData uri="http://schemas.openxmlformats.org/drawingml/2006/table">
            <a:tbl>
              <a:tblPr/>
              <a:tblGrid>
                <a:gridCol w="2243137"/>
                <a:gridCol w="45942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Projekt MŠMT ČR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EU PENÍZE ŠKOLÁM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CZ.1.07/1.4.00/21.2883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Název projektu školy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Naše škola, ZŠ Pardubice, Benešovo náměstí 590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Klíčová aktivita</a:t>
                      </a: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III/2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7" name="Rectangle 116"/>
          <p:cNvSpPr>
            <a:spLocks noChangeArrowheads="1"/>
          </p:cNvSpPr>
          <p:nvPr/>
        </p:nvSpPr>
        <p:spPr bwMode="auto">
          <a:xfrm>
            <a:off x="395288" y="2871788"/>
            <a:ext cx="8497887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 dirty="0"/>
              <a:t>Šablona č. III/2</a:t>
            </a:r>
          </a:p>
          <a:p>
            <a:pPr algn="ctr"/>
            <a:r>
              <a:rPr lang="cs-CZ" sz="1400" b="1" dirty="0"/>
              <a:t>Identifikátor: </a:t>
            </a:r>
            <a:r>
              <a:rPr lang="cs-CZ" sz="1400" b="1" dirty="0" smtClean="0"/>
              <a:t>VY_32_INOVACE_15_SADA9_MAC_6ROC</a:t>
            </a:r>
            <a:endParaRPr lang="cs-CZ" sz="1400" b="1" dirty="0"/>
          </a:p>
          <a:p>
            <a:pPr algn="ctr"/>
            <a:r>
              <a:rPr lang="cs-CZ" sz="1400" b="1" dirty="0"/>
              <a:t>Vzdělávací oblast: Informační a komunikační technologie</a:t>
            </a:r>
          </a:p>
          <a:p>
            <a:pPr algn="ctr"/>
            <a:r>
              <a:rPr lang="cs-CZ" sz="1400" b="1" dirty="0" smtClean="0"/>
              <a:t>Vzdělávací obor: Počítače</a:t>
            </a:r>
            <a:endParaRPr lang="cs-CZ" sz="1400" b="1" dirty="0"/>
          </a:p>
          <a:p>
            <a:pPr algn="ctr"/>
            <a:endParaRPr lang="cs-CZ" sz="1400" dirty="0"/>
          </a:p>
          <a:p>
            <a:endParaRPr lang="cs-CZ" sz="1400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</p:txBody>
      </p:sp>
      <p:pic>
        <p:nvPicPr>
          <p:cNvPr id="8218" name="obrázek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88913"/>
            <a:ext cx="7334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ázek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437112"/>
            <a:ext cx="6158467" cy="15098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zápatí 2"/>
          <p:cNvSpPr>
            <a:spLocks noGrp="1"/>
          </p:cNvSpPr>
          <p:nvPr>
            <p:ph type="ftr" sz="quarter" idx="12"/>
          </p:nvPr>
        </p:nvSpPr>
        <p:spPr>
          <a:xfrm>
            <a:off x="1601788" y="6021388"/>
            <a:ext cx="5940425" cy="384175"/>
          </a:xfrm>
        </p:spPr>
        <p:txBody>
          <a:bodyPr/>
          <a:lstStyle/>
          <a:p>
            <a:pPr algn="r">
              <a:defRPr/>
            </a:pP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Autorem materiálu a všech jeho částí, není-li uvedeno jinak, je Mgr. Jana </a:t>
            </a:r>
            <a:r>
              <a:rPr lang="cs-CZ" dirty="0" err="1" smtClean="0">
                <a:solidFill>
                  <a:schemeClr val="tx1"/>
                </a:solidFill>
                <a:latin typeface="Arial" charset="0"/>
              </a:rPr>
              <a:t>Macíková</a:t>
            </a:r>
            <a:r>
              <a:rPr lang="cs-CZ" dirty="0" smtClean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pPr eaLnBrk="1" hangingPunct="1">
              <a:defRPr/>
            </a:pPr>
            <a:r>
              <a:rPr lang="cs-CZ" sz="1400" b="1" dirty="0" smtClean="0">
                <a:solidFill>
                  <a:schemeClr val="tx1"/>
                </a:solidFill>
              </a:rPr>
              <a:t>Název: </a:t>
            </a:r>
            <a:r>
              <a:rPr lang="cs-CZ" sz="1400" b="1" smtClean="0">
                <a:solidFill>
                  <a:schemeClr val="tx1"/>
                </a:solidFill>
              </a:rPr>
              <a:t>Internet- Netiketa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Autor: Mgr. Jana </a:t>
            </a:r>
            <a:r>
              <a:rPr lang="cs-CZ" sz="1400" b="1" dirty="0" err="1" smtClean="0">
                <a:solidFill>
                  <a:schemeClr val="tx1"/>
                </a:solidFill>
              </a:rPr>
              <a:t>Macíková</a:t>
            </a:r>
            <a:r>
              <a:rPr lang="cs-CZ" sz="1400" b="1" dirty="0" smtClean="0">
                <a:solidFill>
                  <a:schemeClr val="tx1"/>
                </a:solidFill>
              </a:rPr>
              <a:t/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Datum: 21.11.2011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Stručná anotace: Prezentace slouží jako výukový materiál pro žáky 6. ročníku ZŠ. Jejím cílem je seznámení se s netiketou.</a:t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Metodické zhodnocení: Žáci se v rámci diskuse dozvídali o důležitosti netikety, o jejich špatném chování na internetu.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600" dirty="0" smtClean="0"/>
              <a:t>netiketa</a:t>
            </a:r>
            <a:endParaRPr lang="cs-CZ" sz="6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cs-CZ" sz="3600" dirty="0" smtClean="0"/>
          </a:p>
          <a:p>
            <a:pPr>
              <a:buNone/>
            </a:pPr>
            <a:r>
              <a:rPr lang="cs-CZ" sz="3600" dirty="0" smtClean="0"/>
              <a:t>= pravidla slušného chování na internetu</a:t>
            </a:r>
          </a:p>
          <a:p>
            <a:pPr>
              <a:buFontTx/>
              <a:buChar char="-"/>
            </a:pPr>
            <a:r>
              <a:rPr lang="cs-CZ" sz="3600" dirty="0" smtClean="0"/>
              <a:t>Net (=síť )+ etiketa</a:t>
            </a:r>
          </a:p>
          <a:p>
            <a:pPr>
              <a:buFontTx/>
              <a:buChar char="-"/>
            </a:pPr>
            <a:r>
              <a:rPr lang="cs-CZ" sz="3600" dirty="0" smtClean="0"/>
              <a:t>Nejsme anonymní</a:t>
            </a:r>
          </a:p>
          <a:p>
            <a:pPr>
              <a:buFontTx/>
              <a:buChar char="-"/>
            </a:pPr>
            <a:r>
              <a:rPr lang="cs-CZ" sz="3600" dirty="0" smtClean="0"/>
              <a:t>Chovej se jako v reálném světě</a:t>
            </a:r>
          </a:p>
          <a:p>
            <a:pPr eaLnBrk="1" hangingPunct="1"/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600" dirty="0" smtClean="0"/>
              <a:t>netiketa</a:t>
            </a:r>
            <a:endParaRPr lang="cs-CZ" sz="6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None/>
            </a:pPr>
            <a:endParaRPr lang="cs-CZ" sz="3600" dirty="0" smtClean="0"/>
          </a:p>
          <a:p>
            <a:pPr>
              <a:buNone/>
            </a:pPr>
            <a:endParaRPr lang="cs-CZ" sz="3600" dirty="0" smtClean="0"/>
          </a:p>
          <a:p>
            <a:r>
              <a:rPr lang="cs-CZ" sz="4400" dirty="0" smtClean="0"/>
              <a:t>Nejsme anonymní</a:t>
            </a:r>
          </a:p>
          <a:p>
            <a:r>
              <a:rPr lang="cs-CZ" sz="4400" dirty="0" smtClean="0"/>
              <a:t>Chovej se jako v reálném světě</a:t>
            </a:r>
          </a:p>
          <a:p>
            <a:pPr eaLnBrk="1" hangingPunct="1">
              <a:buNone/>
            </a:pPr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cs-CZ" sz="6600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cs-CZ" sz="3600" dirty="0" smtClean="0"/>
          </a:p>
          <a:p>
            <a:r>
              <a:rPr lang="cs-CZ" sz="3600" dirty="0" smtClean="0"/>
              <a:t>Na druhé straně je člověk, ne počítač</a:t>
            </a:r>
          </a:p>
          <a:p>
            <a:r>
              <a:rPr lang="cs-CZ" sz="3600" dirty="0" smtClean="0"/>
              <a:t>Pravidla slušného chování</a:t>
            </a:r>
          </a:p>
          <a:p>
            <a:r>
              <a:rPr lang="cs-CZ" sz="3600" dirty="0" smtClean="0"/>
              <a:t>Piš s diakritikou</a:t>
            </a:r>
          </a:p>
          <a:p>
            <a:r>
              <a:rPr lang="cs-CZ" sz="3600" dirty="0" smtClean="0"/>
              <a:t>Pomáhejte si v diskuzích</a:t>
            </a:r>
          </a:p>
          <a:p>
            <a:pPr eaLnBrk="1" hangingPunct="1">
              <a:buNone/>
            </a:pPr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pic>
        <p:nvPicPr>
          <p:cNvPr id="3074" name="Picture 2" descr="C:\Users\macikovaj\AppData\Local\Microsoft\Windows\Temporary Internet Files\Content.IE5\O7HXADCN\MC90043252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204864"/>
            <a:ext cx="228600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cs-CZ" sz="3600" dirty="0" smtClean="0"/>
          </a:p>
          <a:p>
            <a:r>
              <a:rPr lang="cs-CZ" sz="3600" dirty="0" smtClean="0"/>
              <a:t>Respektujte soukromí jiných</a:t>
            </a:r>
          </a:p>
          <a:p>
            <a:r>
              <a:rPr lang="cs-CZ" sz="3600" dirty="0" smtClean="0"/>
              <a:t>Odpouštějte chyby</a:t>
            </a:r>
          </a:p>
          <a:p>
            <a:r>
              <a:rPr lang="cs-CZ" sz="3600" dirty="0" smtClean="0"/>
              <a:t>Nešiřte </a:t>
            </a:r>
            <a:r>
              <a:rPr lang="cs-CZ" sz="3600" dirty="0" err="1" smtClean="0"/>
              <a:t>hoaxy</a:t>
            </a:r>
            <a:r>
              <a:rPr lang="cs-CZ" sz="3600" dirty="0" smtClean="0"/>
              <a:t>, spam, reklamu</a:t>
            </a:r>
          </a:p>
          <a:p>
            <a:r>
              <a:rPr lang="cs-CZ" sz="3600" dirty="0" smtClean="0"/>
              <a:t>Neporušujte autorská práva</a:t>
            </a:r>
          </a:p>
          <a:p>
            <a:pPr eaLnBrk="1" hangingPunct="1"/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 descr="C:\Users\macikovaj\AppData\Local\Microsoft\Windows\Temporary Internet Files\Content.IE5\24QVYVBA\MC90044212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564904"/>
            <a:ext cx="1854472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cs-CZ" sz="3600" dirty="0" smtClean="0"/>
          </a:p>
          <a:p>
            <a:pPr algn="ctr">
              <a:buNone/>
            </a:pPr>
            <a:r>
              <a:rPr lang="cs-CZ" sz="4800" dirty="0" smtClean="0"/>
              <a:t>DODRŽUJEME TATO PRAVIDLA</a:t>
            </a:r>
          </a:p>
          <a:p>
            <a:pPr eaLnBrk="1" hangingPunct="1"/>
            <a:endParaRPr lang="cs-CZ" sz="3600" dirty="0" smtClean="0"/>
          </a:p>
        </p:txBody>
      </p:sp>
      <p:sp>
        <p:nvSpPr>
          <p:cNvPr id="16388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 descr="C:\Users\macikovaj\AppData\Local\Microsoft\Windows\Temporary Internet Files\Content.IE5\24QVYVBA\MC90005396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789040"/>
            <a:ext cx="2016224" cy="1977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cs-CZ" sz="4000" dirty="0" smtClean="0"/>
          </a:p>
          <a:p>
            <a:pPr eaLnBrk="1" hangingPunct="1"/>
            <a:endParaRPr lang="cs-CZ" sz="4000" smtClean="0"/>
          </a:p>
          <a:p>
            <a:pPr algn="ctr" eaLnBrk="1" hangingPunct="1"/>
            <a:r>
              <a:rPr lang="cs-CZ" sz="4000" smtClean="0"/>
              <a:t>Děkuji za pozornost</a:t>
            </a:r>
          </a:p>
        </p:txBody>
      </p:sp>
      <p:sp>
        <p:nvSpPr>
          <p:cNvPr id="17412" name="Zástupný symbol pro zápatí 3"/>
          <p:cNvSpPr>
            <a:spLocks noGrp="1"/>
          </p:cNvSpPr>
          <p:nvPr>
            <p:ph type="ftr" sz="quarter" idx="12"/>
          </p:nvPr>
        </p:nvSpPr>
        <p:spPr bwMode="auto">
          <a:xfrm>
            <a:off x="1843088" y="6226175"/>
            <a:ext cx="5997575" cy="43338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>
                <a:solidFill>
                  <a:schemeClr val="tx1"/>
                </a:solidFill>
                <a:latin typeface="Arial" pitchFamily="34" charset="0"/>
              </a:rPr>
              <a:t>Autorem materiálu a všech jeho částí, není-li uvedeno jinak, je Mgr. Jana Macíková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>
                <a:latin typeface="Comic Sans MS" pitchFamily="66" charset="0"/>
              </a:rPr>
              <a:t>Veškerý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obrazový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materiál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byl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čerpán</a:t>
            </a:r>
            <a:r>
              <a:rPr lang="en-US" dirty="0" smtClean="0">
                <a:latin typeface="Comic Sans MS" pitchFamily="66" charset="0"/>
              </a:rPr>
              <a:t> z </a:t>
            </a:r>
            <a:r>
              <a:rPr lang="en-US" dirty="0" err="1" smtClean="0">
                <a:latin typeface="Comic Sans MS" pitchFamily="66" charset="0"/>
              </a:rPr>
              <a:t>volně</a:t>
            </a:r>
            <a:endParaRPr lang="cs-CZ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err="1" smtClean="0">
                <a:latin typeface="Comic Sans MS" pitchFamily="66" charset="0"/>
              </a:rPr>
              <a:t>dostupných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zdrojů</a:t>
            </a:r>
            <a:r>
              <a:rPr lang="en-US" dirty="0" smtClean="0">
                <a:latin typeface="Comic Sans MS" pitchFamily="66" charset="0"/>
              </a:rPr>
              <a:t>:</a:t>
            </a:r>
            <a:endParaRPr lang="cs-CZ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Microsoft</a:t>
            </a:r>
            <a:r>
              <a:rPr lang="cs-CZ" dirty="0" smtClean="0">
                <a:latin typeface="Comic Sans MS" pitchFamily="66" charset="0"/>
              </a:rPr>
              <a:t> PowerPoint </a:t>
            </a:r>
            <a:r>
              <a:rPr lang="en-US" dirty="0" err="1" smtClean="0">
                <a:latin typeface="Comic Sans MS" pitchFamily="66" charset="0"/>
              </a:rPr>
              <a:t>Klipart</a:t>
            </a:r>
            <a:r>
              <a:rPr lang="cs-CZ" dirty="0" smtClean="0">
                <a:latin typeface="Comic Sans MS" pitchFamily="66" charset="0"/>
              </a:rPr>
              <a:t> nebo</a:t>
            </a:r>
          </a:p>
          <a:p>
            <a:pPr>
              <a:buNone/>
            </a:pPr>
            <a:r>
              <a:rPr lang="en-US" dirty="0" err="1" smtClean="0">
                <a:latin typeface="Comic Sans MS" pitchFamily="66" charset="0"/>
              </a:rPr>
              <a:t>Microsof</a:t>
            </a:r>
            <a:r>
              <a:rPr lang="cs-CZ" dirty="0" smtClean="0">
                <a:latin typeface="Comic Sans MS" pitchFamily="66" charset="0"/>
              </a:rPr>
              <a:t>t PowerPoint </a:t>
            </a:r>
            <a:r>
              <a:rPr lang="en-US" dirty="0" err="1" smtClean="0">
                <a:latin typeface="Comic Sans MS" pitchFamily="66" charset="0"/>
              </a:rPr>
              <a:t>Klipart</a:t>
            </a:r>
            <a:r>
              <a:rPr lang="en-US" dirty="0" smtClean="0">
                <a:latin typeface="Comic Sans MS" pitchFamily="66" charset="0"/>
              </a:rPr>
              <a:t> Office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Online.</a:t>
            </a:r>
            <a:endParaRPr lang="cs-CZ" dirty="0" smtClean="0">
              <a:latin typeface="Comic Sans MS" pitchFamily="66" charset="0"/>
            </a:endParaRPr>
          </a:p>
          <a:p>
            <a:endParaRPr lang="cs-C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rkýř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280</TotalTime>
  <Words>279</Words>
  <Application>Microsoft Office PowerPoint</Application>
  <PresentationFormat>Předvádění na obrazovce (4:3)</PresentationFormat>
  <Paragraphs>59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Arkýř</vt:lpstr>
      <vt:lpstr>Snímek 1</vt:lpstr>
      <vt:lpstr>Název: Internet- Netiketa Autor: Mgr. Jana Macíková Datum: 21.11.2011 Stručná anotace: Prezentace slouží jako výukový materiál pro žáky 6. ročníku ZŠ. Jejím cílem je seznámení se s netiketou. Metodické zhodnocení: Žáci se v rámci diskuse dozvídali o důležitosti netikety, o jejich špatném chování na internetu.</vt:lpstr>
      <vt:lpstr>netiketa</vt:lpstr>
      <vt:lpstr>netiketa</vt:lpstr>
      <vt:lpstr>Snímek 5</vt:lpstr>
      <vt:lpstr>Snímek 6</vt:lpstr>
      <vt:lpstr>Snímek 7</vt:lpstr>
      <vt:lpstr>Snímek 8</vt:lpstr>
      <vt:lpstr>POUŽITÉ ZDROJE: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</dc:title>
  <dc:creator>Daňková  Kamila</dc:creator>
  <cp:lastModifiedBy>cevorovaa</cp:lastModifiedBy>
  <cp:revision>41</cp:revision>
  <dcterms:created xsi:type="dcterms:W3CDTF">2011-05-12T06:47:05Z</dcterms:created>
  <dcterms:modified xsi:type="dcterms:W3CDTF">2014-09-04T06:12:32Z</dcterms:modified>
</cp:coreProperties>
</file>